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3"/>
  </p:notesMasterIdLst>
  <p:sldIdLst>
    <p:sldId id="295" r:id="rId2"/>
    <p:sldId id="282" r:id="rId3"/>
    <p:sldId id="283" r:id="rId4"/>
    <p:sldId id="296" r:id="rId5"/>
    <p:sldId id="287" r:id="rId6"/>
    <p:sldId id="260" r:id="rId7"/>
    <p:sldId id="262" r:id="rId8"/>
    <p:sldId id="291" r:id="rId9"/>
    <p:sldId id="298" r:id="rId10"/>
    <p:sldId id="299" r:id="rId11"/>
    <p:sldId id="30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1" initials="1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30E5"/>
    <a:srgbClr val="00FF00"/>
    <a:srgbClr val="FF99FF"/>
    <a:srgbClr val="57C75A"/>
    <a:srgbClr val="F4D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 autoAdjust="0"/>
    <p:restoredTop sz="94472" autoAdjust="0"/>
  </p:normalViewPr>
  <p:slideViewPr>
    <p:cSldViewPr>
      <p:cViewPr>
        <p:scale>
          <a:sx n="100" d="100"/>
          <a:sy n="100" d="100"/>
        </p:scale>
        <p:origin x="-756" y="-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5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2023</a:t>
            </a:r>
            <a:endParaRPr lang="ru-RU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'Структура расходов по отраслям'!$B$4</c:f>
              <c:strCache>
                <c:ptCount val="1"/>
                <c:pt idx="0">
                  <c:v>2020</c:v>
                </c:pt>
              </c:strCache>
            </c:strRef>
          </c:tx>
          <c:explosion val="24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Общегосударственные вопросы
</a:t>
                    </a:r>
                    <a:r>
                      <a:rPr lang="ru-RU" dirty="0" smtClean="0"/>
                      <a:t>32,7%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/>
                      <a:t>Национальная оборона
</a:t>
                    </a:r>
                    <a:r>
                      <a:rPr lang="ru-RU" dirty="0" smtClean="0"/>
                      <a:t>0,9%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/>
                      <a:t>Национальная </a:t>
                    </a:r>
                    <a:r>
                      <a:rPr lang="ru-RU" dirty="0" smtClean="0"/>
                      <a:t>безопасность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1,8%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/>
                      <a:t>Национальная экономика
</a:t>
                    </a:r>
                    <a:r>
                      <a:rPr lang="ru-RU" dirty="0" smtClean="0"/>
                      <a:t>11,6%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dirty="0"/>
                      <a:t>Жилищно-коммунальное </a:t>
                    </a:r>
                    <a:r>
                      <a:rPr lang="ru-RU" dirty="0" smtClean="0"/>
                      <a:t>хозяйство 32,4%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dirty="0"/>
                      <a:t>образование
</a:t>
                    </a:r>
                    <a:r>
                      <a:rPr lang="ru-RU" dirty="0" smtClean="0"/>
                      <a:t>0</a:t>
                    </a:r>
                    <a:r>
                      <a:rPr lang="ru-RU" baseline="0" dirty="0" smtClean="0"/>
                      <a:t> </a:t>
                    </a:r>
                    <a:r>
                      <a:rPr lang="ru-RU" dirty="0" smtClean="0"/>
                      <a:t>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pPr>
                      <a:defRPr sz="1600" baseline="0"/>
                    </a:pPr>
                    <a:r>
                      <a:rPr lang="ru-RU" dirty="0"/>
                      <a:t>Культура, кинематография
</a:t>
                    </a:r>
                    <a:r>
                      <a:rPr lang="ru-RU" dirty="0" smtClean="0"/>
                      <a:t>19,4%</a:t>
                    </a:r>
                    <a:endParaRPr lang="ru-RU" dirty="0"/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 dirty="0"/>
                      <a:t>физическая культура и спорт
</a:t>
                    </a:r>
                    <a:r>
                      <a:rPr lang="ru-RU" dirty="0" smtClean="0"/>
                      <a:t>0%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 dirty="0"/>
                      <a:t>Социальная политика
</a:t>
                    </a:r>
                    <a:r>
                      <a:rPr lang="ru-RU" dirty="0" smtClean="0"/>
                      <a:t>1,2%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'Структура расходов по отраслям'!$A$5:$A$13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безопасностоь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физическая культура и спорт</c:v>
                </c:pt>
                <c:pt idx="8">
                  <c:v>Социальная политика</c:v>
                </c:pt>
              </c:strCache>
            </c:strRef>
          </c:cat>
          <c:val>
            <c:numRef>
              <c:f>'Структура расходов по отраслям'!$B$5:$B$13</c:f>
              <c:numCache>
                <c:formatCode>0.0</c:formatCode>
                <c:ptCount val="9"/>
                <c:pt idx="0">
                  <c:v>7293.2</c:v>
                </c:pt>
                <c:pt idx="1">
                  <c:v>208</c:v>
                </c:pt>
                <c:pt idx="2">
                  <c:v>95</c:v>
                </c:pt>
                <c:pt idx="3">
                  <c:v>670.5</c:v>
                </c:pt>
                <c:pt idx="4">
                  <c:v>3998.1</c:v>
                </c:pt>
                <c:pt idx="5">
                  <c:v>0</c:v>
                </c:pt>
                <c:pt idx="6">
                  <c:v>4537.6000000000004</c:v>
                </c:pt>
                <c:pt idx="7" formatCode="General">
                  <c:v>50</c:v>
                </c:pt>
                <c:pt idx="8">
                  <c:v>150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3823-4F9F-BF6F-9B68E520E5ED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gradFill rotWithShape="1">
          <a:gsLst>
            <a:gs pos="0">
              <a:schemeClr val="accent5">
                <a:shade val="60000"/>
              </a:schemeClr>
            </a:gs>
            <a:gs pos="33000">
              <a:schemeClr val="accent5">
                <a:tint val="86500"/>
              </a:schemeClr>
            </a:gs>
            <a:gs pos="46750">
              <a:schemeClr val="accent5">
                <a:tint val="71000"/>
                <a:satMod val="112000"/>
              </a:schemeClr>
            </a:gs>
            <a:gs pos="53000">
              <a:schemeClr val="accent5">
                <a:tint val="71000"/>
                <a:satMod val="112000"/>
              </a:schemeClr>
            </a:gs>
            <a:gs pos="68000">
              <a:schemeClr val="accent5">
                <a:tint val="86000"/>
              </a:schemeClr>
            </a:gs>
            <a:gs pos="100000">
              <a:schemeClr val="accent5">
                <a:shade val="60000"/>
              </a:schemeClr>
            </a:gs>
          </a:gsLst>
          <a:lin ang="8350000" scaled="1"/>
        </a:gradFill>
        <a:ln w="9525" cap="flat" cmpd="sng" algn="ctr">
          <a:solidFill>
            <a:schemeClr val="accent5">
              <a:shade val="48000"/>
              <a:satMod val="11000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c:spPr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3518AF-36C4-4CEE-ABAB-725B2471ABC3}" type="datetimeFigureOut">
              <a:rPr lang="ru-RU" smtClean="0"/>
              <a:pPr/>
              <a:t>04.03.2024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0842BA-468B-4585-882F-509003E4E5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3950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09A586-B2C8-4A12-BA8E-0E156BDB000C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ru-RU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5269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6022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6870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9244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8042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9559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660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9304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815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7805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4301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4114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116632" y="1340768"/>
            <a:ext cx="11449272" cy="1470025"/>
          </a:xfrm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r>
              <a:rPr lang="ru-RU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/>
              </a:rPr>
              <a:t>Бюджет для граждан</a:t>
            </a:r>
            <a:endParaRPr lang="ru-RU" sz="5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chemeClr val="accent1">
                  <a:lumMod val="75000"/>
                </a:schemeClr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140968"/>
            <a:ext cx="9144000" cy="3717032"/>
          </a:xfrm>
          <a:ln>
            <a:solidFill>
              <a:schemeClr val="accent5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i="1" dirty="0" smtClean="0">
                <a:solidFill>
                  <a:schemeClr val="tx1"/>
                </a:solidFill>
              </a:rPr>
              <a:t>О ПРОЕКТЕ БЮДЖЕТА ТОРКОВИЧСКОГО СЕЛЬСКОГО ПОСЕЛЕНИЯ ЛУЖСКОГО РАЙОНА ЛЕНИНГРАДСКОЙ ОБЛАСТИ НА </a:t>
            </a:r>
            <a:r>
              <a:rPr lang="ru-RU" sz="3200" i="1" dirty="0" smtClean="0">
                <a:solidFill>
                  <a:schemeClr val="tx1"/>
                </a:solidFill>
              </a:rPr>
              <a:t>2024</a:t>
            </a:r>
            <a:r>
              <a:rPr lang="ru-RU" i="1" dirty="0" smtClean="0">
                <a:solidFill>
                  <a:schemeClr val="tx1"/>
                </a:solidFill>
              </a:rPr>
              <a:t> </a:t>
            </a:r>
            <a:r>
              <a:rPr lang="ru-RU" i="1" dirty="0" smtClean="0">
                <a:solidFill>
                  <a:schemeClr val="tx1"/>
                </a:solidFill>
              </a:rPr>
              <a:t>ГОД И НА ПЛАНОВЫЙ ПЕРИОД </a:t>
            </a:r>
            <a:r>
              <a:rPr lang="ru-RU" sz="3100" i="1" dirty="0" smtClean="0">
                <a:solidFill>
                  <a:schemeClr val="tx1"/>
                </a:solidFill>
              </a:rPr>
              <a:t>2025</a:t>
            </a:r>
            <a:r>
              <a:rPr lang="ru-RU" i="1" dirty="0" smtClean="0">
                <a:solidFill>
                  <a:schemeClr val="tx1"/>
                </a:solidFill>
              </a:rPr>
              <a:t> </a:t>
            </a:r>
            <a:r>
              <a:rPr lang="ru-RU" i="1" dirty="0" smtClean="0">
                <a:solidFill>
                  <a:schemeClr val="tx1"/>
                </a:solidFill>
              </a:rPr>
              <a:t>И </a:t>
            </a:r>
            <a:r>
              <a:rPr lang="ru-RU" sz="3100" i="1" dirty="0" smtClean="0">
                <a:solidFill>
                  <a:schemeClr val="tx1"/>
                </a:solidFill>
              </a:rPr>
              <a:t>2026 </a:t>
            </a:r>
            <a:r>
              <a:rPr lang="ru-RU" i="1" dirty="0" smtClean="0">
                <a:solidFill>
                  <a:schemeClr val="tx1"/>
                </a:solidFill>
              </a:rPr>
              <a:t>ГОДОВ</a:t>
            </a:r>
            <a:endParaRPr lang="ru-RU" i="1" dirty="0">
              <a:solidFill>
                <a:schemeClr val="tx1"/>
              </a:solidFill>
            </a:endParaRPr>
          </a:p>
        </p:txBody>
      </p:sp>
      <p:sp>
        <p:nvSpPr>
          <p:cNvPr id="1026" name="AutoShape 2" descr="https://pp.userapi.com/c834402/v834402831/40943/NHigCjuNMjo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028" name="AutoShape 4" descr="https://pp.userapi.com/c834402/v834402831/40943/NHigCjuNMjo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138113"/>
            <a:ext cx="8229600" cy="547687"/>
          </a:xfrm>
        </p:spPr>
        <p:txBody>
          <a:bodyPr>
            <a:normAutofit fontScale="9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eaLnBrk="1" hangingPunct="1"/>
            <a:r>
              <a:rPr lang="ru-RU" altLang="ru-RU" sz="2400" b="1" dirty="0" smtClean="0">
                <a:solidFill>
                  <a:srgbClr val="543232"/>
                </a:solidFill>
              </a:rPr>
              <a:t>Муниципальные программы</a:t>
            </a:r>
            <a:r>
              <a:rPr lang="ru-RU" altLang="ru-RU" sz="2400" b="1" dirty="0" smtClean="0">
                <a:solidFill>
                  <a:srgbClr val="FFFF66"/>
                </a:solidFill>
              </a:rPr>
              <a:t/>
            </a:r>
            <a:br>
              <a:rPr lang="ru-RU" altLang="ru-RU" sz="2400" b="1" dirty="0" smtClean="0">
                <a:solidFill>
                  <a:srgbClr val="FFFF66"/>
                </a:solidFill>
              </a:rPr>
            </a:br>
            <a:endParaRPr lang="ru-RU" altLang="ru-RU" sz="2400" b="1" dirty="0" smtClean="0">
              <a:solidFill>
                <a:srgbClr val="000000"/>
              </a:solidFill>
            </a:endParaRPr>
          </a:p>
        </p:txBody>
      </p:sp>
      <p:sp>
        <p:nvSpPr>
          <p:cNvPr id="21507" name="Rectangle 82"/>
          <p:cNvSpPr>
            <a:spLocks noChangeArrowheads="1"/>
          </p:cNvSpPr>
          <p:nvPr/>
        </p:nvSpPr>
        <p:spPr bwMode="auto">
          <a:xfrm>
            <a:off x="7620000" y="342900"/>
            <a:ext cx="128660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altLang="ru-RU" sz="1200" b="1">
                <a:solidFill>
                  <a:srgbClr val="000000"/>
                </a:solidFill>
                <a:latin typeface="Arial" charset="0"/>
              </a:rPr>
              <a:t>тыс. руб.</a:t>
            </a:r>
          </a:p>
        </p:txBody>
      </p:sp>
      <p:graphicFrame>
        <p:nvGraphicFramePr>
          <p:cNvPr id="28709" name="Group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8485616"/>
              </p:ext>
            </p:extLst>
          </p:nvPr>
        </p:nvGraphicFramePr>
        <p:xfrm>
          <a:off x="451338" y="805048"/>
          <a:ext cx="7376905" cy="2468888"/>
        </p:xfrm>
        <a:graphic>
          <a:graphicData uri="http://schemas.openxmlformats.org/drawingml/2006/table">
            <a:tbl>
              <a:tblPr/>
              <a:tblGrid>
                <a:gridCol w="351318"/>
                <a:gridCol w="3121083"/>
                <a:gridCol w="1138646"/>
                <a:gridCol w="1138646"/>
                <a:gridCol w="1627212"/>
              </a:tblGrid>
              <a:tr h="496085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программы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2024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2025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alt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2026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77163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alt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Муниципальная  программа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Торковичского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сельского поселения «Комплексное развитие территории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Торковичского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сельского поселения»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11498,0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14840,5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7242,3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15944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alt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Муниципальная  программа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Торковичского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сельского поселения «Формирование комфортной городской среды»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L="84406" marR="84406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L="84406" marR="84406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8021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ИТОГО:</a:t>
                      </a:r>
                    </a:p>
                  </a:txBody>
                  <a:tcPr marL="84406" marR="84406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11498,0</a:t>
                      </a:r>
                    </a:p>
                  </a:txBody>
                  <a:tcPr marL="84406" marR="84406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14840,5</a:t>
                      </a:r>
                    </a:p>
                  </a:txBody>
                  <a:tcPr marL="84406" marR="84406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7242,3</a:t>
                      </a:r>
                    </a:p>
                  </a:txBody>
                  <a:tcPr marL="84406" marR="84406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Text Box 15"/>
          <p:cNvSpPr txBox="1">
            <a:spLocks noChangeArrowheads="1"/>
          </p:cNvSpPr>
          <p:nvPr/>
        </p:nvSpPr>
        <p:spPr bwMode="auto">
          <a:xfrm>
            <a:off x="1787770" y="1101725"/>
            <a:ext cx="6938118" cy="175432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altLang="ru-RU" sz="5400" dirty="0" smtClean="0">
              <a:solidFill>
                <a:srgbClr val="543232"/>
              </a:solidFill>
            </a:endParaRPr>
          </a:p>
          <a:p>
            <a:r>
              <a:rPr lang="ru-RU" altLang="ru-RU" sz="5400" dirty="0" smtClean="0">
                <a:solidFill>
                  <a:srgbClr val="543232"/>
                </a:solidFill>
              </a:rPr>
              <a:t>Спасибо </a:t>
            </a:r>
            <a:r>
              <a:rPr lang="ru-RU" altLang="ru-RU" sz="5400" dirty="0">
                <a:solidFill>
                  <a:srgbClr val="543232"/>
                </a:solidFill>
              </a:rPr>
              <a:t>за внимание 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214290"/>
            <a:ext cx="7186634" cy="1203348"/>
          </a:xfrm>
        </p:spPr>
        <p:txBody>
          <a:bodyPr>
            <a:normAutofit fontScale="90000"/>
          </a:bodyPr>
          <a:lstStyle/>
          <a:p>
            <a:r>
              <a:rPr lang="ru-RU" sz="440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Что такое «Бюджет для граждан?»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None/>
              <a:defRPr/>
            </a:pPr>
            <a:r>
              <a:rPr lang="ru-RU" sz="3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Бюджет для граждан» познакомит вас с положениями основного финансового документа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Торковичского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сельского поселения , а именно: проекта бюджета поселения на предстоящий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год и на плановый период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2025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2026 годов.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Бюджет играет центральную роль в экономике поселения и решении различных проблем в развитии нашей территории. Внимательное изучение бюджета дает представление о намерениях власти, ее политике, распределении ею финансовых ресурсов.</a:t>
            </a:r>
            <a:endParaRPr lang="ru-RU" i="1" dirty="0" smtClean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«Бюджет для граждан» нацелен на получение обратной связи от граждан, которым интересны современные проблемы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74638"/>
            <a:ext cx="8115328" cy="939784"/>
          </a:xfrm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Основные понятия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85860"/>
            <a:ext cx="8186766" cy="5023500"/>
          </a:xfrm>
        </p:spPr>
        <p:txBody>
          <a:bodyPr>
            <a:noAutofit/>
          </a:bodyPr>
          <a:lstStyle/>
          <a:p>
            <a:r>
              <a:rPr lang="ru-RU" sz="1200" b="1" i="1" dirty="0" smtClean="0">
                <a:solidFill>
                  <a:srgbClr val="0070C0"/>
                </a:solidFill>
              </a:rPr>
              <a:t>Бюджет </a:t>
            </a:r>
            <a:r>
              <a:rPr lang="ru-RU" sz="12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– </a:t>
            </a:r>
            <a:r>
              <a:rPr lang="ru-RU" sz="1200" dirty="0" smtClean="0"/>
              <a:t>форма образования и расходования денежных средств, предназначенных для финансового обеспечения задач и функций государства и местного самоуправления.</a:t>
            </a:r>
          </a:p>
          <a:p>
            <a:endParaRPr lang="ru-RU" sz="1200" b="1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r>
              <a:rPr lang="ru-RU" sz="1200" b="1" i="1" dirty="0" smtClean="0">
                <a:solidFill>
                  <a:srgbClr val="0070C0"/>
                </a:solidFill>
              </a:rPr>
              <a:t>Бюджетная система </a:t>
            </a:r>
            <a:r>
              <a:rPr lang="ru-RU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– </a:t>
            </a:r>
            <a:r>
              <a:rPr lang="ru-RU" sz="1200" dirty="0" smtClean="0"/>
              <a:t>основанная на экономических отношениях и государственном устройстве,</a:t>
            </a:r>
          </a:p>
          <a:p>
            <a:r>
              <a:rPr lang="ru-RU" sz="1200" dirty="0" smtClean="0"/>
              <a:t>регулируемая нормами права совокупность бюджетов различных территориальных уровней.</a:t>
            </a:r>
          </a:p>
          <a:p>
            <a:endParaRPr lang="ru-RU" sz="1200" b="1" dirty="0" smtClean="0">
              <a:solidFill>
                <a:srgbClr val="0070C0"/>
              </a:solidFill>
            </a:endParaRPr>
          </a:p>
          <a:p>
            <a:r>
              <a:rPr lang="ru-RU" sz="1200" b="1" i="1" dirty="0" smtClean="0">
                <a:solidFill>
                  <a:srgbClr val="0070C0"/>
                </a:solidFill>
              </a:rPr>
              <a:t>Доходы бюджета </a:t>
            </a:r>
            <a:r>
              <a:rPr lang="ru-RU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– </a:t>
            </a:r>
            <a:r>
              <a:rPr lang="ru-RU" sz="1200" dirty="0" smtClean="0"/>
              <a:t>денежные средства, поступающие в бюджет в соответствии с законодательством.</a:t>
            </a:r>
          </a:p>
          <a:p>
            <a:endParaRPr lang="ru-RU" sz="1200" b="1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r>
              <a:rPr lang="ru-RU" sz="1200" b="1" i="1" dirty="0" smtClean="0">
                <a:solidFill>
                  <a:srgbClr val="0070C0"/>
                </a:solidFill>
              </a:rPr>
              <a:t>Расходы бюджета </a:t>
            </a:r>
            <a:r>
              <a:rPr lang="ru-RU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– </a:t>
            </a:r>
            <a:r>
              <a:rPr lang="ru-RU" sz="1200" dirty="0" smtClean="0"/>
              <a:t>выплачиваемые из бюджета денежные средства, которые направляются на</a:t>
            </a:r>
          </a:p>
          <a:p>
            <a:r>
              <a:rPr lang="ru-RU" sz="1200" dirty="0" smtClean="0"/>
              <a:t>финансовое обеспечение задач и функций государства и местного самоуправления</a:t>
            </a:r>
            <a:r>
              <a:rPr lang="ru-RU" sz="12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.</a:t>
            </a:r>
          </a:p>
          <a:p>
            <a:endParaRPr lang="ru-RU" sz="1200" b="1" dirty="0" smtClean="0">
              <a:solidFill>
                <a:srgbClr val="0070C0"/>
              </a:solidFill>
            </a:endParaRPr>
          </a:p>
          <a:p>
            <a:r>
              <a:rPr lang="ru-RU" sz="1200" b="1" i="1" dirty="0" smtClean="0">
                <a:solidFill>
                  <a:srgbClr val="0070C0"/>
                </a:solidFill>
              </a:rPr>
              <a:t>Бюджетные ассигнования </a:t>
            </a:r>
            <a:r>
              <a:rPr lang="ru-RU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– </a:t>
            </a:r>
            <a:r>
              <a:rPr lang="ru-RU" sz="1200" dirty="0" smtClean="0"/>
              <a:t>предельные объемы денежных средств, предусмотренных в</a:t>
            </a:r>
          </a:p>
          <a:p>
            <a:r>
              <a:rPr lang="ru-RU" sz="1200" dirty="0" smtClean="0"/>
              <a:t>соответствующем финансовом году для исполнения бюджетных обязательств.</a:t>
            </a:r>
          </a:p>
          <a:p>
            <a:endParaRPr lang="ru-RU" sz="1200" b="1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r>
              <a:rPr lang="ru-RU" sz="1200" b="1" i="1" dirty="0" smtClean="0">
                <a:solidFill>
                  <a:srgbClr val="0070C0"/>
                </a:solidFill>
              </a:rPr>
              <a:t>Бюджетные обязательства </a:t>
            </a:r>
            <a:r>
              <a:rPr lang="ru-RU" sz="1200" b="1" dirty="0" smtClean="0">
                <a:solidFill>
                  <a:srgbClr val="0070C0"/>
                </a:solidFill>
              </a:rPr>
              <a:t>- </a:t>
            </a:r>
            <a:r>
              <a:rPr lang="ru-RU" sz="1200" dirty="0" smtClean="0"/>
              <a:t>обязанность расходования средств бюджета в течение определенного</a:t>
            </a:r>
          </a:p>
          <a:p>
            <a:r>
              <a:rPr lang="ru-RU" sz="1200" dirty="0" smtClean="0"/>
              <a:t>срока, возникающая в соответствии с законом (решением) о бюджете и со сводной бюджетной</a:t>
            </a:r>
          </a:p>
          <a:p>
            <a:r>
              <a:rPr lang="ru-RU" sz="1200" dirty="0" smtClean="0"/>
              <a:t>росписью.</a:t>
            </a:r>
          </a:p>
          <a:p>
            <a:r>
              <a:rPr lang="ru-RU" sz="1200" b="1" i="1" dirty="0" smtClean="0">
                <a:solidFill>
                  <a:srgbClr val="0070C0"/>
                </a:solidFill>
              </a:rPr>
              <a:t>Муниципальный долг </a:t>
            </a:r>
            <a:r>
              <a:rPr lang="ru-RU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- </a:t>
            </a:r>
            <a:r>
              <a:rPr lang="ru-RU" sz="1200" dirty="0" smtClean="0"/>
              <a:t>долговые обязательства, принятые на себя муниципальным образованием.</a:t>
            </a:r>
          </a:p>
          <a:p>
            <a:r>
              <a:rPr lang="ru-RU" sz="1200" b="1" i="1" dirty="0" smtClean="0">
                <a:solidFill>
                  <a:srgbClr val="0070C0"/>
                </a:solidFill>
              </a:rPr>
              <a:t>Межбюджетные отношения </a:t>
            </a:r>
            <a:r>
              <a:rPr lang="ru-RU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– </a:t>
            </a:r>
            <a:r>
              <a:rPr lang="ru-RU" sz="1200" dirty="0" smtClean="0"/>
              <a:t>это финансовые отношения между федеральными органами власти,</a:t>
            </a:r>
          </a:p>
          <a:p>
            <a:r>
              <a:rPr lang="ru-RU" sz="1200" dirty="0" smtClean="0"/>
              <a:t>органами власти субъектов РФ и муниципальными образованиями по вопросам регулирования</a:t>
            </a:r>
          </a:p>
          <a:p>
            <a:r>
              <a:rPr lang="ru-RU" sz="1200" dirty="0" smtClean="0"/>
              <a:t>бюджетных правоотношений, организации и осуществления бюджетного процесса.</a:t>
            </a:r>
          </a:p>
          <a:p>
            <a:endParaRPr lang="ru-RU" sz="1200" b="1" dirty="0" smtClean="0">
              <a:solidFill>
                <a:srgbClr val="0070C0"/>
              </a:solidFill>
            </a:endParaRPr>
          </a:p>
          <a:p>
            <a:r>
              <a:rPr lang="ru-RU" sz="1200" b="1" i="1" dirty="0" smtClean="0">
                <a:solidFill>
                  <a:srgbClr val="0070C0"/>
                </a:solidFill>
              </a:rPr>
              <a:t>Межбюджетные трансферты </a:t>
            </a:r>
            <a:r>
              <a:rPr lang="ru-RU" sz="12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– </a:t>
            </a:r>
            <a:r>
              <a:rPr lang="ru-RU" sz="1200" dirty="0" smtClean="0"/>
              <a:t>денежные средства, перечисляемые из одного бюджета бюджетной</a:t>
            </a:r>
          </a:p>
          <a:p>
            <a:r>
              <a:rPr lang="ru-RU" sz="1200" dirty="0" smtClean="0"/>
              <a:t>системы РФ другому.</a:t>
            </a:r>
            <a:endParaRPr lang="ru-RU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Прямоугольник 8"/>
          <p:cNvSpPr>
            <a:spLocks noChangeArrowheads="1"/>
          </p:cNvSpPr>
          <p:nvPr/>
        </p:nvSpPr>
        <p:spPr bwMode="auto">
          <a:xfrm>
            <a:off x="1187625" y="260648"/>
            <a:ext cx="756084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b="1" dirty="0" smtClean="0">
                <a:solidFill>
                  <a:srgbClr val="1F497D"/>
                </a:solidFill>
              </a:rPr>
              <a:t>ОСНОВНЫЕ ПОНЯТИЯ</a:t>
            </a:r>
          </a:p>
        </p:txBody>
      </p:sp>
      <p:sp>
        <p:nvSpPr>
          <p:cNvPr id="10246" name="Прямоугольник 9"/>
          <p:cNvSpPr>
            <a:spLocks noChangeArrowheads="1"/>
          </p:cNvSpPr>
          <p:nvPr/>
        </p:nvSpPr>
        <p:spPr bwMode="auto">
          <a:xfrm>
            <a:off x="3995936" y="870051"/>
            <a:ext cx="5072062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/>
            <a:r>
              <a:rPr lang="ru-RU" altLang="ru-RU" sz="2800" b="1" dirty="0" smtClean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Бюджет – 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это план доходов и расходов на определенный период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10247" name="Прямоугольник 9"/>
          <p:cNvSpPr>
            <a:spLocks noChangeArrowheads="1"/>
          </p:cNvSpPr>
          <p:nvPr/>
        </p:nvSpPr>
        <p:spPr bwMode="auto">
          <a:xfrm>
            <a:off x="755576" y="2780928"/>
            <a:ext cx="4959424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/>
            <a:r>
              <a:rPr lang="ru-RU" altLang="ru-RU" sz="2800" b="1" dirty="0" smtClean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Доходы бюджета – 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это поступающие </a:t>
            </a:r>
          </a:p>
          <a:p>
            <a:pPr algn="just" eaLnBrk="1" hangingPunct="1"/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в бюджет денежные средства</a:t>
            </a:r>
          </a:p>
        </p:txBody>
      </p:sp>
      <p:sp>
        <p:nvSpPr>
          <p:cNvPr id="10248" name="Прямоугольник 9"/>
          <p:cNvSpPr>
            <a:spLocks noChangeArrowheads="1"/>
          </p:cNvSpPr>
          <p:nvPr/>
        </p:nvSpPr>
        <p:spPr bwMode="auto">
          <a:xfrm>
            <a:off x="4572000" y="5000625"/>
            <a:ext cx="428625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/>
            <a:r>
              <a:rPr lang="ru-RU" altLang="ru-RU" sz="3600" b="1" dirty="0" smtClean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Расходы</a:t>
            </a:r>
            <a:r>
              <a:rPr lang="ru-RU" altLang="ru-RU" sz="2000" b="1" dirty="0" smtClean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 бюджета</a:t>
            </a:r>
            <a:r>
              <a:rPr lang="ru-RU" altLang="ru-RU" b="1" dirty="0" smtClean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это выплачиваемые из бюджета денежные средства</a:t>
            </a:r>
          </a:p>
        </p:txBody>
      </p:sp>
      <p:sp>
        <p:nvSpPr>
          <p:cNvPr id="10249" name="AutoShape 12" descr="Картинки по запросу фото доходы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 smtClean="0">
              <a:solidFill>
                <a:prstClr val="black"/>
              </a:solidFill>
            </a:endParaRPr>
          </a:p>
        </p:txBody>
      </p:sp>
      <p:sp>
        <p:nvSpPr>
          <p:cNvPr id="10250" name="AutoShape 14" descr="Картинки по запросу фото доходы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 smtClean="0">
              <a:solidFill>
                <a:prstClr val="black"/>
              </a:solidFill>
            </a:endParaRPr>
          </a:p>
        </p:txBody>
      </p:sp>
      <p:sp>
        <p:nvSpPr>
          <p:cNvPr id="10252" name="AutoShape 18" descr="data:image/jpeg;base64,/9j/4AAQSkZJRgABAQAAAQABAAD/2wCEAAkGBxQTEhQUExIWFhUXFxQYFxcYGBgdGBgcFxQXFxgYFxcYHCggGBolHBQUITEhJSkrLi4uFx8zODMsNygtLisBCgoKDg0OGxAQGiwkHCQsLCwsLSwsLCwsLCwsLCwsLCwsLCwsLCwsLCwsLCwsLCwsLCwsLCwsLCwsLCwsLCwsLP/AABEIAMABAAMBIgACEQEDEQH/xAAcAAABBQEBAQAAAAAAAAAAAAAGAAIDBAUHAQj/xAA9EAABAwIEAwYDBgUEAgMAAAABAAIDBBEFEiExBkFREyJhcYGRMkKhFFKxwdHhByNikvAzQ3KCFfEWU7L/xAAaAQACAwEBAAAAAAAAAAAAAAAAAQIEBQMG/8QAJxEAAgIBBAEEAgMBAAAAAAAAAAECEQMEEiExBRMiQVFhoTLh8JH/2gAMAwEAAhEDEQA/AO4pJJIASSSSAEkkkgBJJJIASSSV0AJJJeF1kAeqKW+4TpJLalePfppqgBkEt9FOoYXAi4ClBQB6kkkgBJJJIASSSSAEkkkgBJJJIAS8XqoY3V9lDI8bhpt58km6VjSt0CHE+K9tKYm/BGdT9536BZDxYJlEwga7p879Fj5Jucm2el02FY4pAtjzXRHtGbfMPzVSHFA4XWpiZuCDsgKObs3uZ0Oigo2uCxKbg+T6ySWc/Eug9/0VeXEHdfyW3Z5KjXLwNyon1bRzQ9NiAFtSb7WTWTE7iw6kosKN+OvaTbZWSULipbewN/LWyvQ1Ru0E7aXSsdGy99t0nvsLqnVVcVrF491CcWYABYnloE7DazQimzC6bHKcxB8x5LIgxRxvkhd/25+KcyWpfrlazTVFj2mjPmDgR7L2pc22rgFkzYZM/UzuaOjVHHwpFfvl7/8Ak4/gjkdR+WXJ8cp2DvytvzAN/wAFSZxK22WKKSTpYW+pWhTYFCz4Y2j0V+OEDb6I5C4IwG1Fa++WFkYPNxv9Ar+FUs7XEzTB9+QbYBall6ihOV/B6kkkmQEkkkgBJJJIASSSSAEkkkgBIb40m7jWfeNz5BEaC+Jpc0pv8osFw1EtsGWtHj35UYZcs2smU9XLZZMj7lZNnp4Ror1L7oLx2if2oLGk33sF0mlpGgXdqVI2UA6AKeNuLsrZ5qXCCvC8UZPG2SM3afoeYPin1T2uGUtLvBYeAYDDQtdaRxzb5jpp4cl7iXFUEQ1d9VrnmWbjQ61hZg9yvZGMGrz/AHLmmJfxJvpE0u8tvdDlRj9XMfiyD1JTCzsFVj8MY3H4BMpcfDnWc0AHnf8Ay64vJAf915J8Tda2BY/kPZSG7dg7p5oVCs7lRZOYBB2K0HVULObdL7boBwXGMtmuN2nY9P2Rjh1U1vIFp59EdMZYixVjj3GyO8mkD6qQ1Ep+GD+51vwU1I8BxZc9Rfa3griYmZPa1GcNcY2AjSwLvqbKcUL7gmZ5trYWAPmFZqWEjumxGylZtrumIrl5GriAOnNSkXUc7Be+XNdKJx+YWPRBIla5ekKM6eXNMq6kRtzOBPLQXPsECLAFk5Zja97vggd5uICko3TkkyhgbyDSSR5koEX0kkkAJJJJACSSSQAkkkkARVEmVpd0F1znE6m5JPMo5x+oayB5cbC1vU7LmmIEk5Wi5Wdrp00jY8VBO5MqTXebDf8ABIUrY9SczuvIeSvCn7GPX4nHUrLrJtFUhH5Zo581ukezVeirmo2WdLNey9DlMrmBU4zVT7uyA9N/cqmaBt7yOufE3K04mOAubHyULoi1+YDM0/Rap5tsa1rAwlguRupqUHLnLhbooSSxxeW2adLKyKdgsfl38ECskcwHvAAqhVU5N3lot0V2igc6Q9m0lp30sPS63KXhl8mlyB0aNfUpqLHRkYHipjIY8kxu+F3TwPgujYLiJZYO1afosynwSCAAPcAfujvP9gteCJ27IhGNO/Ke96MUiatdhdTVmQXPw+PJa0UocLtdcHayBTG0XdM58mW1ydGi/MN5rfw+qygFli0i4A29EU0uRKSfCN7MvQVUhqM1re3NTlMkPeARZRx0rQbi9+Zul5lOHqgDx98wFhlsbm+t/JePgJFi4+ie1MmqGN+JwHqEBySsFglmusybHIW8yfIfmVhV3HUcbi1sZNv6hZK0iccUpdIMGOT1zuLjid7xkg7t9QA5xI6bbroEEmZoPUDQ7oTsU8codkiSSSZASSS8KAFdeEqCpq2M+JwH4rGrMcJBDBYbXKq5tZixcSfP18nXHgnk6QLcZYqaibso9WxnlsXc1NhlLlZmf8SZJPHHpp6J9TPp7LJxaj18jbNyGJ44KKMjiCTVgHj+Sw6i5BWljhJDT0v9VnDorM2LbRRdCpY4LKwAvCocj4BsUrR8R0HU6JYZGS5zQC5vIomhwUOGYtuOrtAtKjpWnRgMh6MHdH/ZbO1fJ5zaDbMGe/ul1h0AuVuUvDrI2gvs0Dm46+yI6TBpTu5sI00YLu/uKg4kp/ssBkhhMklxd7u84C+9jumq6Q2qV0Q0sTbfy4nSf1O7jP1Ks1Ebm/6z3BvNkYyt/uOrkJH+IcrxkZAHO2uT+2ib2FbWutLM2MfdFyT5BdNiX8mVXnnJeyIYYsexpe1oow4m1yLZrDc67oRP8QKggtbThzti5wOnncaK7SUNVTx5IHSFmrtRrode7y2KsZxiEEkId2UwAJIFw7xI6KKnt6R0nic6bdfhGFVSVtWQJJQ0GwDW67rdjhqaOHKJ+4x2lzcknlbl5IFqIa6kOUxl3Qi5af0TYW1sws6UQi/eYL39QlKTl2Tx4oY37Tr3DPEYqCWEZZWgHQ7ja46eSKY8Qygkgny5+647wnws5jzIyo1DC5zydtNNPE6LRpeI56V/852dh1ILgbeIcPwUDsGNdx6GEtFO64++bJsXFc81gyF4J3ytuB6kbLRpZGPyyhrXXAIJAOh5LepKtrtAA3wSV/Z13wriIOPoquTd5A8b6aqSn4WfmJdKbHp+yKgkU9pH1ZfBhf8AxaEjvjNpZWaXh2mj+GFvqL/itRIp0R9SX2VWsDdALW6ABTMelK3npf8ALmFX7UN1JAHiUNpK2KnIukpErHmxoDRozePJY1dizj8TrDoNFnZ/J4sfXLLOLR5JvqgjqsVjZzzHoFjVmMvOxDB9fdDdTi4GjR6qrBTz1B7jSR15e6x8vkNRne2H6/1mlj0OPH7p/sv1eKtH9R/zmsSvxo2OuUf5zRbhvBHOd9/6W/meat8U8PQ/Y5GMja3Y7a6Hqp4/F5ZLdkdIHrsMWowVnHa7iE7RsLz15e6OaGpE0TX/ADWGYIexCnbGLACyH3Ys+IksNvDkrOPFHHxFF2V9sN8QALSOqxXgjdYzeNT88Vz1BUw4lZLezCLC67tNnCTRfzlRulWOcdF9Gn3TH40baNSaZzs61Bw/He8hdIertvYaLVY1rRoAAPQBDWJcSyXywwOuRcOfpp94Da3isp/EM0sUlOXRmVwIY/dhvyPj0K1jCCqtx2KNpPefbQ5RoPM7BZmJVNQ8lpcyBhAIdfMDm2BeNt1y6i4xqaIuilYRpYscbbbEHYp7+Jq2tNoYHO2Gbcd3a+zdE0hWbmLOdIx1O17Q/N3Xlo75HI2/EIVOO1dKckkZzA6Xv9CBqET4B/D+pke2WecDvaBp572zch5BGFREQQJGbbXHTS4PNAkjntO7FKxoIPZMsQCSRcE3PiUV8J8CPgc2Y1GaQ3tyb66n6rKqq6ppHlzh2kTjo4fD5EfKQnjjgk2hiLnHbW/sANUBQYmoLXFso2Ot+SCeLOF52ymencZGu1y/MPI8x4KdmH11Y8CQ9kHHY2zH0/VE9JBJTxBgc57R8xBN/cbJUxnKnYjXXLWxlo2Li2393KykZw9NIbzTXJ2awdfHZdMxig+1wPjY7s5PAXBty8lzKrkqqMlskZ8DqWHyI2KAC6KGop4Q3tTG1vwtL++70H5op4T4n7Zwil0ltcEfMBvp1C4+yvrJ/giyj7xFvq79Fo4Rh0kMglfKXPBuAL29TuUUCZ9C02IkaO1H1WlHIHC4tZcXw7iuq7X/AO651ZbXf5bahdBp8Rc0Mdkc0uF8rrXHgQoTyxxxcpPhEowc3SCrMq9TWsZ8RQ/U4y8jcNHgsSoxIDxPX91kajzMFxjRfw+PnL+QS1OOE/ALeJWJV4kN3EkrHdUySGzQT4BXaTAnO1kdlHQan3WY8mp1b4t/pGhHBhwK5f2VanFHHQaKxRYDPNqRlHV35BEVBRMi/wBKIX+8dXe5WrSF4N3G/h+i0MHhl3mf/Ctl8i0qxqjOw3hKJmr/AOY7x29kQRxBosAAPBescCLhOWziwY8aqEUjKyZZ5HcnZ4sHi+qyxZebj9FvXQRxlKe1tya0W9d/wS1EtuNnbR49+ZIA+IZNLBA9YdSi/FySheriWZF8nopqlRjOarjH9nCXH5jYeidFRuc4NaLucQGjqSbBan8TsO+zzQUw/wBqCMOPVzu84+6tQW4zs0tvAMMnJKuRXVfDqe62xTWGyhNpOh44Nqy/jPH4kAYxpcLNAYAQ3ujQjNc38lHhfD+IVjmuydk3cXG3iG7uPnZbeF/ZqWR0LYsjmm2Zw73oTyRD/wCZjiLXmVvdIIGbp4BadowxPhje1rZmNkygAucBc23KH8RxSWjlsYwID8Bb8FvHSwOqWIcVtc4iFhc4k+lydhzWjgZlLXipaCxwFmHUg8z4ckmMibxxHGLtzXcLEaWPgb6FVTi1bWkCGIhuwJ28gTp7K3iWGQQRmaGDMQe8N8vja2ylw/iKOQXzhpHU/geSQFrCcPkp2vbJIJC61xa7WEdPFQYu17Y81LGzMDd4HxEdW/olWcasYHDPnLhYm99PLYeaxafEamcjsWZRe4cb28deaALVBxey15AWub0336cipKzjt8hc2FjnudoTbV3S9tStarw+nmIMsTc2l3DTX0WLFjDKeR0Ri7IX7tuY635oAnwagrXSiZ5LA03ytFzbmLDQBEgr2vP8xoynmOXms2PH447O7YADax2v0B2WHjPGjHuAijubACw3tzI5lNgP4uwirE7ZIGdrGQA0MHeaOhHMImwPgR72tfUnLe5Mbd/VyrcHY48QuEvdcDca62/Jar8ZMlmB9gL2A0uCue/mi09O1j3roIm0lLSN7jBfazN7+J3WVile97MzWAZDa1yTa2qHMV4wgpf5bnXfvlA39ULYnx52jdJA0cw3f1XPPiWaDg+mc8WT05KXyEz69rnta6QAuNhcrepcDaNZHX8BsuHTYuZXFkLC9x8Lldy4ZfMaaLt2hsga0EDXYWBPjZUsHicOPmXuf5LeXyOWfC4CekwpgGlgPBXIqZg2F/ILCiq+z72luh2RA2a4HeG2wWpFKKqPBRlKT7Y2eEkd0AEdTv4aKrG0nVgvc/EfAaX8dx6eKvNPRpPmoKuoLRe4HLrY8ifBNkeSeBhbfYA208easBYRqSHd9wPLL6LQpJvkJ1tdviPJCFRccEL8YUBeBI0XIuD+qKLqKUXUMkFKLR0w5HjmpI4fiESwp6ck2AJJ2A3PkF3Gs4ZppTctIP8ASbKfDMBp4DeOMB33jqfdUlpXf4NWXkYtcLkFv4e8D9gRUVA/m/Iz7l+Z6uKFP4yYSftYltpIwWPi3QrtBesDjPBBVwZR8bO8zztqPVWfTShSM71pSybpHCMIwknUBbstLZuy1sAh/kuaRZ8biHDn6qOuaLFUJo3MFNKjaxHDaavYxwIzlt2kHvj0QnX8KRwOa6eYuBNg3a/qqH2WWMNm1Zr3CTZx/wCI3IRvhdXFiNOWSgZ2/EOY/qaeV1rUebKtFSxsbaJoAI3G/qVr43i8HeL22+442aW6DS3zDdCGIcN1kV2wvzt5HNlIHj1VSj4TLjeomLnc2Nvp5uP5IsKJqjikNdlhYZHdOovrpyHmtOs4Up5yHMcYnuAJaNr9LbLQwigp4gW5C29rObbTxdfVyVbF2Z1cCBrmB0I5HwQAPYfR0cMro7ZnsNi5/XwB280W005bbXKLgkjp59EOT09PXvLA/LUNbdrx8w21HNZs/Cld8LpWhg3dmNreSQBRxHjdO173B9ySTYAfh+qycKqo68ujkivGBdsn3T0BUeG8LQMAdI7tneOjfbn6ohbLGGO1LSLZWtaMvqeSABXFuEIIWPmfO4saNG2Htca2WRS10Qb/AC2Adbbn1RlPUgA5rZSNQdj4WQpWcE9s3t6CQAEm8Z2B6A8kAMxLiJjWEQwnMRqSe60+mrvMkIPgxueOVshlN2uBA/K3jsiWn4FrZP8AVkaweZcfYWRBgvAkMTgXDORzd+iTonGU6q+DcqqCHEadr3xkBwuLizmofov4YwB3ec5w6FdCiaAOgHssrE+JYYdL5ndB+iXIFjCcBhgb3GNaOZsPxXuJ8TwwC18xHsgPF+KZpeeRuvNDTJzI60YMhPPl+6LHQa/+fnrZmxRtIBcPa+t+i6/SuLWgaNAAHt4lc24Jw18IzSODSeQtf9UeUwB1DHOPInQe5/RCCjVbK08y7yUgJIsGADnfn7Ku3MBqWtH+cyvMzTzdJ7/hspCKM7shLe0bcAm9t2jy5hR0s4J7NpJdcWeRbK63Qa2PmtGohc9tgGstq07m/kNAoIHxhl3HLrYt2s7pYbpDNCkrA8HbM02cOh/QqXOsUVzX/wAyLdjddsr2X2BHMcloxy5gCL2Iv7pio9lNtV52yTnKhUks15fgovgdF/tEu2WZ9pS+0Jbh7QY44qGQTxPDbdqHCQ9Q0jKfPUrArW3C1/4lQl9M2Qf7ZJP/ABO/tZBmDYqHNLHnb4Seao6js1tHOlTBiL7XWOuxpA2zEn2zHU+QRdgeDSUPfLj2jxa5FgB/SN/dbdBUdlI1+UOA2HLa2nRRV1ZSx3eS8k65XEDU9SNXK25to64dBDFP3LcbeCY32n8uX4uTuvmh/F8JmpXl8V3xE3IOrmk7+YQ1/wCYc9+WnYXHlb8zyC6XRYkOzjbM7v5QHEfDfzUov7Kmu0q9S8S77OfVXFUpdljjBPqT7WUlPgNVUkGeTs2m1gdTr/Tew9Ub8Q07mRGSnY1x3NhqR4WQ9TYu2Vt81jzB/NdEzLao28L4ajpnuZC4duBY5r5nW1Ia4qpU1AlYYpLlrt+rehH1UEvF3ZgEyNc5o7rrAvb/ANkPR4jNUOy08ZNzq7l6lAh1THU0btf5sR2cNvXoVHHjksptDCSeup/JdE4Ywd0NO2OV+d2pPQX5BakNC1uwA8h+iBnO6Dg6onOaokLR90an35I/wrCo4IxHG0NaPr5lW5nsjF3uDR47+yGMX43jZ3YW5j1SAIpoWgXcQ0dShjFOJoIbhg7R30QfiuNyzXdJJYeeixY5zIcsLC89eSKJJs2cV4jmmvd2RvQFDf2/O7LC3tHdb6BE+GcDyTEOndcdLaeyLDwxDTsY7LlOYWytN3dW3G2iVjSAfC+C5pyHTvsOQtp7FH+B8KwxbBzz4An/APO26LcPwqMAFrQQRcG1/wAVqthAH+WToL+jHpaMt+GIN8yB+FytFlO47v8A7QB9TdTiRuwN/Aar0Ocdme5TENZTNHK56nU+5UrnW8FC+/zSAeDf8KaIxyYT4u/dAz37SPlufL9dlVnpi52Y5Wi2t9b22OlrEa+6tua7m4NHh+6iyt5Au8d/x0SApT1kUYuTmsLi9rDpYbcvol9vOjj8NyHDm030N/mChqadzT8Ldfg8Nb5L7dSPVQMkyuu5wdckZeoPI38rnzSJm8myMuLFU8Ply5WE91wvGfD7p8lpZUyL4BWva6J1jqDsVE2pRNXUbZGlrv8A0gitidC8sd6HkR1XGaa5OkakaMkgcCCAQdCDsQd7rmnEfCjoCXwgvi3LfmZ+oRy2oTZplBpSR0i3Fg3ifCdWwZIZA5m4zEhw/VZkXCYab1Epe77o0F/PmutzRgg30HVczxKjko3nNeWncTZw3Z5rrKNdFvR6rfLbkfAQ0eDRxMY5hYGEMcQRlDgT8IdzOiq4s+MyOzTlwF7RtbqOgve3qhXE+I2Wa0uLgwWYB0Oq8w+irKvSOPsoz8zrj2G5Ue+i+5Qw+6cuQv4Yx0Bwge4EuJy66jwVvG+D4piXNJjcdy3n6JcLcHx0x7QkyS/fd+Q5IsDNPDqukVRharJHJlco9MBcL/h9Aw3eXSH+rb2CMKPDmsADWgAcgNFUxTiCCAd52Z3Qbfug/FeOZZe7EMjfD9lMrB7W4hDALySAW5A6oRxTjw6tgZbxQJW14BvK+56XufRNgp6mo/0Y8g07zv8ANEh0W8SxV79ZpPcqlT9pKbQRk/1OGnsiHDOCGkF0jw490XF3kE7aDRdEw3Cg0WZA46bmzR56oJbTnuE/w+MhDqiQuP3eXoEfYHwpFCO4z7o/H9URUtJJcXaxo56km/hoFaZQG1nSE3BGlhuBsnQWVYKC3JWoqEB2bnr7FWoog0AA3t13T3A20TohZnNpWx6ZyBc2aPc25qYRN5MJ8T+6oYlljcJDK9zxYNZu2/MWaLi40uVpsdmAdnFiLi3Q+JQMQa7+lo8NUwtbzcXH/Oid3fF3uU8F3JoHmfyCAGNFvhZ76fuvHg/M63lp+Kc8fef+SjaW/K0u8f3KQxgDeTS4/wCdV6Q7waPf6p5LjzA8tSqj5mXtcvPQa/QaIGMqIWPBa67r9NSD1HJZ3Zm5uwZwdee4+PwByrWLpDo1oYOrtT/aP1VSupALPc+7m7A6Ajm3KEiSKkchsQ6xLra8mkc79NvZaeG1ZfdrxaRnxDkejh4FVqWivYtaRp8T9wPBo333K0oKUNJdu47uO+n4BCEyQhYfFscRi/mOyuHwHnfpbonY1xEyIWbZz/oP1K5/ieJPe7M92W/M/F5AbNRJqiWOLs9inKkc+6zYptVda5VC00HLAydokab7XamvgaRlyi3Tl7Ifjc+lfmY4OHO2ykquM4ebcp6WVwoW0TwcN0zH5mwRhx55Rf8AZapjDRdxAHj+iCsQ460tG3XqhfFselk1kkyjpfRFA5X2dCxXi6CG4b33IMxXiyefZ2VvQFB5xMONoml568lq4bw1U1Dh2gcG3FxsNUgXJTmr2A2uXu5gan1/dWKLCqypIDWiJnnd34aLo2B8DRRC5aNNyUYUdBGwDUDQbI5A55gH8NmtOZ73Emx0Gv8AcdSj+i4biAsWAi4NiL6jnbmteAAg5Gm42uLAqdrZCDYBugI52N9R7WUqCxtNSBgs1oA02FvJWmsVaWC9wZCNc2+oHTyupIpWi4BJsdfXkgVk+XxSsoDUOPwsProoy55+YDfQC6dioueiaXi9rhVHx6guLtSB0A6fVWGUzRy8UgoUlx8IF7bnb1sqGHxlndkDXPN3AtHd1PeADiS3U39VqObfwWLXwtZd0MbjM63eAJ2BtmPS1wgaNW7j0H1UUrwPif6Xsq9M5j2Ne6QkEXsTYDqLDopGSMHwMLvIfmUAeNlHyRud42t9XJzmyO5tb5Xcfc2CfeQ/K1vmbpfYyfje4+A0H0QMqzRRj/Udm8HG4P8A1Gn0TxMbWZGbePdb7b/RW2QNbsAFXqK6Nm7ggdjOwefifbwYLfU7+ydFSNbqBr1Orv7jqh7FON4ItM4v7n6IWruMpZtIY3u8bWCi5RRLazoNbi0cYJLroKx7jPlmyjX/ADxQ87DK6fU9wH1PuVNT8AOOrzc+Oqg8jfCJqK+TAruJS64jG/Pn/nqskzPcbuBPmV0iHgtjRr+Css4YjHyrk02dFJICqF5LQtemaTyRNFgzW7AKb7ABySUCbyF6dmlo4NDY9BqhLFOGHOzOIDTfQDb1XS30chBzSBtzyA090yTDY8uV5zX1N/orVFKzh9Rgrho1wGo13O9r2VnD+BBIBI8Okuba++x9B6rscVFE2xjhvrva3nqrUcMl/hYBpb8/y9kUFoB8F4TyAZYGt233RLT4O8DWQDyC1fspGrpbX5aAJARju3Lr2vufJOhORVjp4mhwc8vzWuN+fhtqVZY4X7sXkdgnRS6dyG2vgNP8Cnc15A1A3v8AlZMQxpkN7hrRbTrfxTCwfPIdbbH8PdemAX78hPgTZeXjBNmEkdAkB4xzBqGk3bfa+l9voFI17tLR2F+ZsnZ3EDK22puDy9k5jX/MR5AfqgCtTRSgkyFrr9LgDpud1bAPgFGKQcyT5lTtaBoEwGGIHfVSJJj5QNyAgQ9eWWXXcQwRfHI0eoWO/jHPpBBJJ5NNvc2Ci5JdklFsJ2UzBs0DW+y9kmaNyEK5sQm2YyEdXkk+wsns4Ue//Xqnu8GjKPpqlv8Aoe37NWs4hgjHeePcLEn4yLtIIXyeIabe5C1qPhemj1EQJ6u1P1WsyBo2AHkEXIftQEvOIz7NbED1Nz7BMHBD5NZ6h7vAaD2R3lXmVR2/Y9wL0XB1NHtGCep1WpHh7G7NA9FouamEJqKQWyoYh0TDGrZCY5qYWUnRqJ0auuaoXNSaGmUnMTCxXHMUbmJUSs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0090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68660"/>
            <a:ext cx="8229600" cy="79208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характеристики местного бюджета </a:t>
            </a:r>
            <a:b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Торковичского</a:t>
            </a:r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сельского поселения </a:t>
            </a:r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</a:t>
            </a:r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2024-2026 </a:t>
            </a:r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годы</a:t>
            </a:r>
            <a:endParaRPr lang="ru-RU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C97F8C-7B70-469F-99BD-22916FD59261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796136" y="260648"/>
            <a:ext cx="2843213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ru-RU" sz="9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ru-RU" sz="9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 flipV="1">
            <a:off x="251520" y="980728"/>
            <a:ext cx="1224136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266505"/>
              </p:ext>
            </p:extLst>
          </p:nvPr>
        </p:nvGraphicFramePr>
        <p:xfrm>
          <a:off x="0" y="1571612"/>
          <a:ext cx="8856981" cy="5130485"/>
        </p:xfrm>
        <a:graphic>
          <a:graphicData uri="http://schemas.openxmlformats.org/drawingml/2006/table">
            <a:tbl>
              <a:tblPr/>
              <a:tblGrid>
                <a:gridCol w="2390362"/>
                <a:gridCol w="2057561"/>
                <a:gridCol w="2155540"/>
                <a:gridCol w="2253518"/>
              </a:tblGrid>
              <a:tr h="992790">
                <a:tc>
                  <a:txBody>
                    <a:bodyPr/>
                    <a:lstStyle/>
                    <a:p>
                      <a:pPr indent="-6858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>
                              <a:lumMod val="2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Показатель</a:t>
                      </a:r>
                      <a:endParaRPr lang="ru-RU" sz="1600" dirty="0">
                        <a:solidFill>
                          <a:schemeClr val="tx2">
                            <a:lumMod val="25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2023</a:t>
                      </a:r>
                      <a:endParaRPr kumimoji="0" lang="ru-RU" sz="1600" b="1" kern="1200" dirty="0">
                        <a:solidFill>
                          <a:schemeClr val="tx2">
                            <a:lumMod val="25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2024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2025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764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66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</a:t>
                      </a:r>
                      <a:r>
                        <a:rPr lang="ru-RU" sz="1600" b="1" dirty="0">
                          <a:solidFill>
                            <a:srgbClr val="0066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 </a:t>
                      </a:r>
                      <a:r>
                        <a:rPr lang="ru-RU" sz="1600" b="1" dirty="0">
                          <a:solidFill>
                            <a:srgbClr val="0070C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Доходы, всего</a:t>
                      </a:r>
                      <a:endParaRPr lang="ru-RU" sz="1600" dirty="0">
                        <a:solidFill>
                          <a:srgbClr val="0070C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6858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18078,4</a:t>
                      </a:r>
                      <a:endParaRPr kumimoji="0" lang="ru-RU" sz="1600" b="1" kern="1200" dirty="0">
                        <a:solidFill>
                          <a:srgbClr val="0070C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6858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20769,2</a:t>
                      </a:r>
                      <a:endParaRPr kumimoji="0" lang="ru-RU" sz="1600" b="1" kern="1200" dirty="0">
                        <a:solidFill>
                          <a:srgbClr val="0070C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6858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13343,8</a:t>
                      </a:r>
                      <a:endParaRPr kumimoji="0" lang="ru-RU" sz="1600" b="1" kern="1200" dirty="0">
                        <a:solidFill>
                          <a:srgbClr val="0070C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904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Налоговые и неналоговые доходы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6858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4488,4</a:t>
                      </a:r>
                      <a:endParaRPr kumimoji="0" lang="ru-RU" sz="1600" b="1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6858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4611,1</a:t>
                      </a:r>
                      <a:endParaRPr kumimoji="0" lang="ru-RU" sz="1600" b="1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6858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4682,8</a:t>
                      </a:r>
                      <a:endParaRPr kumimoji="0" lang="ru-RU" sz="1600" b="1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27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Безвозмездные поступления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6858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13590,0</a:t>
                      </a:r>
                      <a:endParaRPr kumimoji="0" lang="ru-RU" sz="1600" b="1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6858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16158,1</a:t>
                      </a:r>
                      <a:endParaRPr kumimoji="0" lang="ru-RU" sz="1600" b="1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6858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8661,0</a:t>
                      </a:r>
                      <a:endParaRPr kumimoji="0" lang="ru-RU" sz="1600" b="1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120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33CC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II</a:t>
                      </a:r>
                      <a:r>
                        <a:rPr lang="ru-RU" sz="1600" b="1" dirty="0">
                          <a:solidFill>
                            <a:srgbClr val="0033CC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 Расходы, всего</a:t>
                      </a:r>
                      <a:endParaRPr lang="ru-RU" sz="1600" dirty="0">
                        <a:solidFill>
                          <a:srgbClr val="0033CC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rgbClr val="0033CC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18078,4</a:t>
                      </a:r>
                      <a:endParaRPr kumimoji="0" lang="ru-RU" sz="1600" b="1" kern="1200" dirty="0">
                        <a:solidFill>
                          <a:srgbClr val="0033CC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rgbClr val="0033CC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20769,2</a:t>
                      </a:r>
                      <a:endParaRPr kumimoji="0" lang="ru-RU" sz="1600" b="1" kern="1200" dirty="0">
                        <a:solidFill>
                          <a:srgbClr val="0033CC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rgbClr val="0033CC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13343,8</a:t>
                      </a:r>
                      <a:endParaRPr kumimoji="0" lang="ru-RU" sz="1600" b="1" kern="1200" dirty="0">
                        <a:solidFill>
                          <a:srgbClr val="0033CC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701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III</a:t>
                      </a:r>
                      <a:r>
                        <a:rPr lang="ru-RU" sz="1600" b="1" dirty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 </a:t>
                      </a:r>
                      <a:r>
                        <a:rPr lang="ru-RU" sz="1600" b="1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Дефицит, Профицит</a:t>
                      </a:r>
                      <a:endParaRPr lang="ru-RU" sz="160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baseline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baseline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0,0</a:t>
                      </a:r>
                      <a:endParaRPr kumimoji="0" lang="ru-RU" sz="1600" b="1" kern="1200" baseline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0,0</a:t>
                      </a:r>
                      <a:endParaRPr kumimoji="0" lang="ru-RU" sz="1600" b="1" kern="120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7572396" y="1214422"/>
            <a:ext cx="1296145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ru-RU" sz="1050" b="1" dirty="0" smtClean="0">
                <a:solidFill>
                  <a:prstClr val="black"/>
                </a:solidFill>
              </a:rPr>
              <a:t>тыс. </a:t>
            </a:r>
            <a:r>
              <a:rPr lang="ru-RU" sz="1050" b="1" dirty="0">
                <a:solidFill>
                  <a:prstClr val="black"/>
                </a:solidFill>
              </a:rPr>
              <a:t>рублей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732614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Основные параметры местного бюджета на </a:t>
            </a:r>
            <a:r>
              <a:rPr lang="ru-RU" sz="2800" dirty="0" smtClean="0">
                <a:solidFill>
                  <a:schemeClr val="tx1"/>
                </a:solidFill>
              </a:rPr>
              <a:t>2024 </a:t>
            </a:r>
            <a:r>
              <a:rPr lang="ru-RU" sz="2800" dirty="0" smtClean="0">
                <a:solidFill>
                  <a:schemeClr val="tx1"/>
                </a:solidFill>
              </a:rPr>
              <a:t>год</a:t>
            </a:r>
            <a:endParaRPr lang="ru-RU" sz="2800" dirty="0">
              <a:solidFill>
                <a:schemeClr val="tx1"/>
              </a:solidFill>
            </a:endParaRPr>
          </a:p>
        </p:txBody>
      </p:sp>
      <p:graphicFrame>
        <p:nvGraphicFramePr>
          <p:cNvPr id="13" name="Содержимое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0776586"/>
              </p:ext>
            </p:extLst>
          </p:nvPr>
        </p:nvGraphicFramePr>
        <p:xfrm>
          <a:off x="473725" y="1090670"/>
          <a:ext cx="4120309" cy="705079"/>
        </p:xfrm>
        <a:graphic>
          <a:graphicData uri="http://schemas.openxmlformats.org/drawingml/2006/table">
            <a:tbl>
              <a:tblPr/>
              <a:tblGrid>
                <a:gridCol w="4120309"/>
              </a:tblGrid>
              <a:tr h="70507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Доходы бюджета </a:t>
                      </a:r>
                    </a:p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18078,4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400" b="1" dirty="0" err="1" smtClean="0">
                          <a:solidFill>
                            <a:schemeClr val="tx1"/>
                          </a:solidFill>
                        </a:rPr>
                        <a:t>тыс.рублей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7987743"/>
              </p:ext>
            </p:extLst>
          </p:nvPr>
        </p:nvGraphicFramePr>
        <p:xfrm>
          <a:off x="4704202" y="1112704"/>
          <a:ext cx="4087258" cy="694062"/>
        </p:xfrm>
        <a:graphic>
          <a:graphicData uri="http://schemas.openxmlformats.org/drawingml/2006/table">
            <a:tbl>
              <a:tblPr/>
              <a:tblGrid>
                <a:gridCol w="4087258"/>
              </a:tblGrid>
              <a:tr h="69406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       Расходы бюджета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        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18078,4 </a:t>
                      </a:r>
                      <a:r>
                        <a:rPr lang="ru-RU" sz="1400" b="1" dirty="0" err="1" smtClean="0">
                          <a:solidFill>
                            <a:schemeClr val="tx1"/>
                          </a:solidFill>
                        </a:rPr>
                        <a:t>тыс.рублей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8335931"/>
              </p:ext>
            </p:extLst>
          </p:nvPr>
        </p:nvGraphicFramePr>
        <p:xfrm>
          <a:off x="500034" y="1857362"/>
          <a:ext cx="3714776" cy="35532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4776"/>
              </a:tblGrid>
              <a:tr h="391488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Налог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 на доходы физических лиц- 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532,9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АКЦИЗЫ –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1976,1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Имущественные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налоги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-  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1480,6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21380">
                <a:tc>
                  <a:txBody>
                    <a:bodyPr/>
                    <a:lstStyle/>
                    <a:p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Государственная- 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3,0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797725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Доходы от использования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 имущества 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-495,8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797725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Безвозмездные поступления 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– 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13590,0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2667766"/>
              </p:ext>
            </p:extLst>
          </p:nvPr>
        </p:nvGraphicFramePr>
        <p:xfrm>
          <a:off x="5286380" y="1770009"/>
          <a:ext cx="3643338" cy="50118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3338"/>
              </a:tblGrid>
              <a:tr h="597666"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Общегосударственные вопросы     </a:t>
                      </a:r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5 909,8 </a:t>
                      </a:r>
                      <a:r>
                        <a:rPr lang="ru-RU" b="0" dirty="0" err="1" smtClean="0">
                          <a:solidFill>
                            <a:schemeClr val="tx1"/>
                          </a:solidFill>
                        </a:rPr>
                        <a:t>тыс.рублей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597666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Культура, физическая культура и спорт 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3501,8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тыс.рублей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597663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Жилищно –коммунальное  хозяйство 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5862,6 </a:t>
                      </a:r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тыс.рублей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98443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Социальная политика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- 202,0 тыс.рублей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53125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Национальная оборона 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-168,6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850006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Национальная безопасность и правоохранительная деятельность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330,0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тыс.рублей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45323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Молодежная политика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-0 </a:t>
                      </a:r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тыс.руб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45323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Национальная экономика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2 103,5 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тыс.рублей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Содержимое 17" descr="i (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08520" y="-3123728"/>
            <a:ext cx="8786841" cy="104765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Скругленный прямоугольник 3"/>
          <p:cNvSpPr/>
          <p:nvPr/>
        </p:nvSpPr>
        <p:spPr>
          <a:xfrm>
            <a:off x="1428728" y="428604"/>
            <a:ext cx="6072230" cy="92869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Доходы бюджета </a:t>
            </a:r>
          </a:p>
          <a:p>
            <a:pPr algn="ctr"/>
            <a:r>
              <a:rPr lang="ru-RU" dirty="0" smtClean="0"/>
              <a:t>Поступающие в бюджет денежные средства</a:t>
            </a:r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>
            <a:off x="-249271" y="2392355"/>
            <a:ext cx="235745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10800000" flipV="1">
            <a:off x="1428728" y="2000240"/>
            <a:ext cx="100013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928662" y="2643182"/>
            <a:ext cx="857256" cy="730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endCxn id="15" idx="1"/>
          </p:cNvCxnSpPr>
          <p:nvPr/>
        </p:nvCxnSpPr>
        <p:spPr>
          <a:xfrm>
            <a:off x="1071538" y="3571876"/>
            <a:ext cx="1285884" cy="35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2571736" y="1714488"/>
            <a:ext cx="4786346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Налоговые доходы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714480" y="2500306"/>
            <a:ext cx="4929222" cy="4286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Неналоговые доходы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357422" y="3429000"/>
            <a:ext cx="4786346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Безвозмездные поступления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67544" y="548680"/>
            <a:ext cx="8352928" cy="792088"/>
          </a:xfrm>
        </p:spPr>
        <p:txBody>
          <a:bodyPr>
            <a:noAutofit/>
          </a:bodyPr>
          <a:lstStyle/>
          <a:p>
            <a:pPr marL="85725" algn="ctr">
              <a:defRPr/>
            </a:pPr>
            <a:r>
              <a:rPr lang="ru-RU" sz="23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Объемы межбюджетных трансфертов </a:t>
            </a:r>
            <a:br>
              <a:rPr lang="ru-RU" sz="23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ru-RU" sz="23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на </a:t>
            </a:r>
            <a:r>
              <a:rPr lang="ru-RU" sz="23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2024-2026годы</a:t>
            </a:r>
            <a:r>
              <a:rPr lang="ru-RU" sz="25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endParaRPr lang="ru-RU" sz="25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graphicFrame>
        <p:nvGraphicFramePr>
          <p:cNvPr id="12" name="Содержимое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0481412"/>
              </p:ext>
            </p:extLst>
          </p:nvPr>
        </p:nvGraphicFramePr>
        <p:xfrm>
          <a:off x="1428728" y="1357298"/>
          <a:ext cx="7143800" cy="36056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702"/>
                <a:gridCol w="1643074"/>
                <a:gridCol w="1785950"/>
                <a:gridCol w="1643074"/>
              </a:tblGrid>
              <a:tr h="74675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Наименование показателей</a:t>
                      </a:r>
                      <a:endParaRPr kumimoji="0" lang="ru-RU" sz="1800" b="1" i="0" u="none" strike="noStrike" kern="1200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2024 </a:t>
                      </a:r>
                      <a:r>
                        <a:rPr kumimoji="0" lang="ru-RU" sz="18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год </a:t>
                      </a:r>
                      <a:r>
                        <a:rPr kumimoji="0" lang="ru-RU" sz="16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(проект)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2025 </a:t>
                      </a:r>
                      <a:r>
                        <a:rPr kumimoji="0" lang="ru-RU" sz="18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год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ru-RU" sz="16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(проект)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2026 </a:t>
                      </a:r>
                      <a:r>
                        <a:rPr kumimoji="0" lang="ru-RU" sz="18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год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ru-RU" sz="16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(проект)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90804"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</a:pPr>
                      <a:r>
                        <a:rPr lang="ru-RU" sz="2200" b="0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Итого</a:t>
                      </a:r>
                      <a:endParaRPr lang="ru-RU" sz="2200" b="0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</a:pPr>
                      <a:r>
                        <a:rPr lang="ru-RU" sz="2200" b="0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13590,0</a:t>
                      </a:r>
                      <a:endParaRPr lang="ru-RU" sz="2200" b="0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16158,1</a:t>
                      </a:r>
                      <a:endParaRPr lang="ru-RU" sz="2200" b="0" i="0" u="none" strike="noStrike" baseline="0" dirty="0" smtClean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8661,0</a:t>
                      </a:r>
                      <a:endParaRPr lang="ru-RU" sz="2200" b="0" i="0" u="none" strike="noStrike" baseline="0" dirty="0" smtClean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2720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в том числе:</a:t>
                      </a:r>
                      <a:endParaRPr lang="ru-RU" sz="1800" b="0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2200" b="0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2200" b="0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2200" b="0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46185">
                <a:tc>
                  <a:txBody>
                    <a:bodyPr/>
                    <a:lstStyle/>
                    <a:p>
                      <a:pPr marL="108000" algn="l" fontAlgn="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b="0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Дотации </a:t>
                      </a:r>
                      <a:endParaRPr lang="ru-RU" sz="2000" b="0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50000"/>
                        </a:lnSpc>
                      </a:pPr>
                      <a:r>
                        <a:rPr kumimoji="0" lang="ru-RU" sz="2000" b="0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9389,8</a:t>
                      </a:r>
                      <a:endParaRPr kumimoji="0" lang="ru-RU" sz="2000" b="0" i="0" u="none" strike="noStrike" kern="1200" baseline="0" dirty="0" smtClean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</a:pPr>
                      <a:r>
                        <a:rPr lang="ru-RU" sz="2000" b="0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9414,9</a:t>
                      </a:r>
                      <a:endParaRPr lang="ru-RU" sz="2000" b="0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</a:pPr>
                      <a:r>
                        <a:rPr lang="ru-RU" sz="2000" b="0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8292,0</a:t>
                      </a:r>
                      <a:endParaRPr lang="ru-RU" sz="2000" b="0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46185">
                <a:tc>
                  <a:txBody>
                    <a:bodyPr/>
                    <a:lstStyle/>
                    <a:p>
                      <a:pPr marL="108000" algn="l" fontAlgn="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b="0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Субвенции</a:t>
                      </a:r>
                      <a:endParaRPr lang="ru-RU" sz="2000" b="0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50000"/>
                        </a:lnSpc>
                      </a:pPr>
                      <a:r>
                        <a:rPr kumimoji="0" lang="ru-RU" sz="2000" b="0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172,1</a:t>
                      </a:r>
                      <a:endParaRPr kumimoji="0" lang="ru-RU" sz="2000" b="0" i="0" u="none" strike="noStrike" kern="1200" baseline="0" dirty="0" smtClean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</a:pPr>
                      <a:r>
                        <a:rPr lang="ru-RU" sz="2000" b="0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177,8</a:t>
                      </a:r>
                      <a:endParaRPr lang="ru-RU" sz="2000" b="0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</a:pPr>
                      <a:r>
                        <a:rPr lang="ru-RU" sz="2000" b="0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3,5</a:t>
                      </a:r>
                      <a:endParaRPr lang="ru-RU" sz="2000" b="0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1106309">
                <a:tc>
                  <a:txBody>
                    <a:bodyPr/>
                    <a:lstStyle/>
                    <a:p>
                      <a:pPr marL="108000" algn="l" fontAlgn="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000" b="0" i="0" u="none" strike="noStrike" baseline="0" dirty="0" smtClean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08000" algn="l" fontAlgn="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Субсидии</a:t>
                      </a:r>
                      <a:endParaRPr lang="ru-RU" sz="2000" b="0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50000"/>
                        </a:lnSpc>
                      </a:pPr>
                      <a:r>
                        <a:rPr kumimoji="0" lang="ru-RU" sz="2000" b="0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4028,1</a:t>
                      </a:r>
                      <a:endParaRPr kumimoji="0" lang="ru-RU" sz="2000" b="0" i="0" u="none" strike="noStrike" kern="1200" baseline="0" dirty="0" smtClean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</a:pPr>
                      <a:r>
                        <a:rPr lang="ru-RU" sz="2000" b="0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6565,4</a:t>
                      </a:r>
                      <a:endParaRPr lang="ru-RU" sz="2000" b="0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</a:pPr>
                      <a:r>
                        <a:rPr lang="ru-RU" sz="2000" b="0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365,5</a:t>
                      </a:r>
                      <a:endParaRPr lang="ru-RU" sz="2000" b="0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12E0CA-C96C-438D-A70A-838A9D6F490E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  <p:sp>
        <p:nvSpPr>
          <p:cNvPr id="11" name="Заголовок 7"/>
          <p:cNvSpPr txBox="1">
            <a:spLocks/>
          </p:cNvSpPr>
          <p:nvPr/>
        </p:nvSpPr>
        <p:spPr bwMode="auto">
          <a:xfrm>
            <a:off x="7596336" y="1052736"/>
            <a:ext cx="1368152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 eaLnBrk="0" hangingPunct="0">
              <a:defRPr/>
            </a:pPr>
            <a:r>
              <a:rPr lang="ru-RU" sz="16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  <a:cs typeface="Arial" pitchFamily="34" charset="0"/>
              </a:rPr>
              <a:t>тыс. рублей</a:t>
            </a:r>
            <a:endParaRPr lang="ru-RU" sz="16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3528" y="6453336"/>
            <a:ext cx="86409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Скругленный прямоугольник 1"/>
          <p:cNvGrpSpPr>
            <a:grpSpLocks/>
          </p:cNvGrpSpPr>
          <p:nvPr/>
        </p:nvGrpSpPr>
        <p:grpSpPr bwMode="auto">
          <a:xfrm>
            <a:off x="928662" y="285728"/>
            <a:ext cx="7477051" cy="768350"/>
            <a:chOff x="73" y="142"/>
            <a:chExt cx="5564" cy="484"/>
          </a:xfrm>
        </p:grpSpPr>
        <p:pic>
          <p:nvPicPr>
            <p:cNvPr id="21510" name="Скругленный прямоугольник 1"/>
            <p:cNvPicPr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" y="142"/>
              <a:ext cx="5564" cy="4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511" name="Text Box 7"/>
            <p:cNvSpPr txBox="1">
              <a:spLocks noChangeArrowheads="1"/>
            </p:cNvSpPr>
            <p:nvPr/>
          </p:nvSpPr>
          <p:spPr bwMode="auto">
            <a:xfrm>
              <a:off x="133" y="184"/>
              <a:ext cx="5449" cy="368"/>
            </a:xfrm>
            <a:prstGeom prst="rect">
              <a:avLst/>
            </a:prstGeom>
            <a:ln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lIns="91431" tIns="45715" rIns="91431" bIns="45715" anchor="ctr"/>
            <a:lstStyle>
              <a:lvl1pPr>
                <a:defRPr>
                  <a:solidFill>
                    <a:schemeClr val="tx1"/>
                  </a:solidFill>
                  <a:latin typeface="Constantia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nstantia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nstantia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nstantia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nstantia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itchFamily="18" charset="0"/>
                </a:defRPr>
              </a:lvl9pPr>
            </a:lstStyle>
            <a:p>
              <a:pPr algn="ctr"/>
              <a:r>
                <a:rPr lang="ru-RU" sz="2000" dirty="0"/>
                <a:t>Структура расходов бюджета по отраслям в </a:t>
              </a:r>
              <a:r>
                <a:rPr lang="ru-RU" sz="2000" dirty="0" smtClean="0"/>
                <a:t>2024 </a:t>
              </a:r>
              <a:r>
                <a:rPr lang="ru-RU" sz="2000" dirty="0"/>
                <a:t>году</a:t>
              </a:r>
            </a:p>
          </p:txBody>
        </p:sp>
      </p:grpSp>
      <p:graphicFrame>
        <p:nvGraphicFramePr>
          <p:cNvPr id="3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5687144"/>
              </p:ext>
            </p:extLst>
          </p:nvPr>
        </p:nvGraphicFramePr>
        <p:xfrm>
          <a:off x="571472" y="1000108"/>
          <a:ext cx="8143932" cy="550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3017</TotalTime>
  <Words>613</Words>
  <Application>Microsoft Office PowerPoint</Application>
  <PresentationFormat>Экран (4:3)</PresentationFormat>
  <Paragraphs>149</Paragraphs>
  <Slides>11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Бюджет для граждан</vt:lpstr>
      <vt:lpstr>Что такое «Бюджет для граждан?»</vt:lpstr>
      <vt:lpstr>Основные понятия</vt:lpstr>
      <vt:lpstr>Презентация PowerPoint</vt:lpstr>
      <vt:lpstr>Основные характеристики местного бюджета  Торковичского сельского поселения на 2024-2026 годы</vt:lpstr>
      <vt:lpstr>Основные параметры местного бюджета на 2024 год</vt:lpstr>
      <vt:lpstr>Презентация PowerPoint</vt:lpstr>
      <vt:lpstr>Объемы межбюджетных трансфертов  на 2024-2026годы </vt:lpstr>
      <vt:lpstr>Презентация PowerPoint</vt:lpstr>
      <vt:lpstr>Муниципальные программы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бюджета Барабанщиковскго сельского поселения 2016г.</dc:title>
  <dc:creator>1</dc:creator>
  <cp:lastModifiedBy>1</cp:lastModifiedBy>
  <cp:revision>289</cp:revision>
  <dcterms:created xsi:type="dcterms:W3CDTF">2015-12-04T10:25:22Z</dcterms:created>
  <dcterms:modified xsi:type="dcterms:W3CDTF">2024-03-04T07:53:34Z</dcterms:modified>
</cp:coreProperties>
</file>